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Noto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NotoSans-bold.fntdata"/><Relationship Id="rId12" Type="http://schemas.openxmlformats.org/officeDocument/2006/relationships/slide" Target="slides/slide7.xml"/><Relationship Id="rId34" Type="http://schemas.openxmlformats.org/officeDocument/2006/relationships/font" Target="fonts/NotoSans-regular.fntdata"/><Relationship Id="rId15" Type="http://schemas.openxmlformats.org/officeDocument/2006/relationships/slide" Target="slides/slide10.xml"/><Relationship Id="rId37" Type="http://schemas.openxmlformats.org/officeDocument/2006/relationships/font" Target="fonts/NotoSans-boldItalic.fntdata"/><Relationship Id="rId14" Type="http://schemas.openxmlformats.org/officeDocument/2006/relationships/slide" Target="slides/slide9.xml"/><Relationship Id="rId36" Type="http://schemas.openxmlformats.org/officeDocument/2006/relationships/font" Target="fonts/Noto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d6a151e37_1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d6a151e37_1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chose a simple baseline to predict the majority class in our initial, unbalanced dataset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940e885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940e885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d6a151e37_1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d6a151e37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d6a151e37_1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d6a151e37_1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d6a151e37_1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d6a151e37_1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chose to use distillBERT due to its smaller sizer and faster runtime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batch tokenization for faster training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d6a151e37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d6a151e37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later cut down our training set from 212k songs to just 10k to allow us to run vanilla BERT without any runtime constraints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d6a151e37_1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d6a151e37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 further extend beyond distillBERT and vanilla BERT, we ran RoBERTa, an optimized version of the vanilla model that uses a dynamic masking strategy during pre-training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d6a151e37_1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d6a151e37_1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d6a151e37_1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d6a151e37_1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84c6c73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84c6c73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d6a151e37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d6a151e37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84c6c73a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84c6c73a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RoBERTa with tf-idf performed worse than wit</a:t>
            </a:r>
            <a:r>
              <a:rPr lang="en"/>
              <a:t>hout it. RoBERTa itself captures rich semantic representations of words and phrases through its contextual embeddings. If the TF-IDF features overlap significantly with the information already captured by RoBERTa, it may introduce redundancy or even noise, leading to a decrease in performance.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96efafbf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96efafbf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96efafbf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96efafbf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96efafbf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a96efafbf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chose to use distillBERT due to its smaller sizer and faster runtime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batch tokenization for faster training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96efafbf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96efafbf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d6a151e37_1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d6a151e37_1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-Spotify currently does not offer genre labeling for individual songs, only for artists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-Current genre classification projects use audio features in addition to lyrics, we wanted to explore the limits of LLM performance using only the lyrics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d6a151e37_1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d6a151e37_1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Relate how we learned how to finetune LLM in class and we want to apply this to a task we’re interested in.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d6a151e37_1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d6a151e37_1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how we plan on adding additional features during the training/finetuning process in hopes of performing better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d6a151e37_1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d6a151e37_1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10 genres (each song is assigned exactly one genre)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are actually limited data that we could use. This is one of the few datasets that we want readily available online.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Datasets that are referenced in research papers of the past are either unavailable or updated to focus on a different task.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940e8858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940e8858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d6a151e37_1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d6a151e37_1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Macro averaging involves counting the total number of TP, FP, FN across all genres and computing precision, recall and F1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Weighted average involves taking each precision, recall, and F1 of each genre and do a weighted sum, where the weights are the number of examples of the genres.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84c6c73a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84c6c73a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how other used the same LSTM </a:t>
            </a:r>
            <a:r>
              <a:rPr lang="en"/>
              <a:t>approach to try and generate song lyrics.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www.kaggle.com/datasets/mateibejan/multilingual-lyrics-for-genre-classification?select=test.csv" TargetMode="External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25" y="0"/>
            <a:ext cx="7709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Transformer-Based Song Genre Classification </a:t>
            </a:r>
            <a:endParaRPr sz="5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00084" y="2681016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By: Sandeep Alankar, Tanvi Gupta, Henghak Kun, Sophie Luo</a:t>
            </a:r>
            <a:endParaRPr b="1" sz="15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89905" t="0"/>
          <a:stretch/>
        </p:blipFill>
        <p:spPr>
          <a:xfrm>
            <a:off x="0" y="0"/>
            <a:ext cx="778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792" r="89905" t="0"/>
          <a:stretch/>
        </p:blipFill>
        <p:spPr>
          <a:xfrm>
            <a:off x="8426875" y="0"/>
            <a:ext cx="717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3173743" y="755018"/>
            <a:ext cx="29130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Muppetware for CIS 5300</a:t>
            </a:r>
            <a:endParaRPr b="1"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Simple Baseline</a:t>
            </a:r>
            <a:endParaRPr sz="2800">
              <a:solidFill>
                <a:srgbClr val="212121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450250" y="1745700"/>
            <a:ext cx="4921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Predict majority class (Rock) for every input</a:t>
            </a:r>
            <a:endParaRPr b="1" sz="1800">
              <a:solidFill>
                <a:srgbClr val="212121"/>
              </a:solidFill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19022" l="6174" r="5875" t="12451"/>
          <a:stretch/>
        </p:blipFill>
        <p:spPr>
          <a:xfrm>
            <a:off x="5581116" y="65395"/>
            <a:ext cx="3490926" cy="22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572725" y="2571750"/>
            <a:ext cx="78555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</a:rPr>
              <a:t>Out of the 212,667 songs in our train data, approximately 43% of them were Rock, 35% of them were Pop, and the other 8 genres made up the remaining 22%</a:t>
            </a:r>
            <a:endParaRPr sz="18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11">
                <a:solidFill>
                  <a:srgbClr val="212121"/>
                </a:solidFill>
              </a:rPr>
              <a:t>∴</a:t>
            </a:r>
            <a:r>
              <a:rPr lang="en" sz="1800">
                <a:solidFill>
                  <a:srgbClr val="212121"/>
                </a:solidFill>
              </a:rPr>
              <a:t> we utilized a simple majority class baseline to serve as a minimal performance expectation to which we can compare our later baselines and model improvements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12121"/>
                </a:solidFill>
              </a:rPr>
              <a:t> </a:t>
            </a:r>
            <a:br>
              <a:rPr lang="en" sz="1800">
                <a:solidFill>
                  <a:srgbClr val="212121"/>
                </a:solidFill>
              </a:rPr>
            </a:br>
            <a:endParaRPr sz="1800">
              <a:solidFill>
                <a:srgbClr val="212121"/>
              </a:solidFill>
            </a:endParaRPr>
          </a:p>
        </p:txBody>
      </p:sp>
      <p:cxnSp>
        <p:nvCxnSpPr>
          <p:cNvPr id="160" name="Google Shape;160;p22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LSTM might perform well is due to its ability to remember and form connections between a string of sequential words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Predicting song genre with deep learning</a:t>
            </a:r>
            <a:r>
              <a:rPr lang="en"/>
              <a:t> </a:t>
            </a:r>
            <a:r>
              <a:rPr lang="en" sz="1600"/>
              <a:t>-</a:t>
            </a:r>
            <a:r>
              <a:rPr lang="en"/>
              <a:t> </a:t>
            </a:r>
            <a:r>
              <a:rPr lang="en" sz="1400"/>
              <a:t>Antonijo Marijić, Marina Bagić Babac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Their implementation of LSTM yielded ~ 50% accuracy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Pytorch LSTM &amp; GloVe Embedding</a:t>
            </a:r>
            <a:endParaRPr sz="1600"/>
          </a:p>
        </p:txBody>
      </p:sp>
      <p:sp>
        <p:nvSpPr>
          <p:cNvPr id="166" name="Google Shape;166;p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Strong Baseline - LSTM</a:t>
            </a:r>
            <a:endParaRPr sz="2800">
              <a:solidFill>
                <a:srgbClr val="212121"/>
              </a:solidFill>
            </a:endParaRPr>
          </a:p>
        </p:txBody>
      </p:sp>
      <p:cxnSp>
        <p:nvCxnSpPr>
          <p:cNvPr id="167" name="Google Shape;167;p23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975" y="3060700"/>
            <a:ext cx="5742049" cy="17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Simple Baseline - Performance</a:t>
            </a:r>
            <a:endParaRPr b="1" sz="2800">
              <a:solidFill>
                <a:srgbClr val="0B5394"/>
              </a:solidFill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1788725" y="1375586"/>
            <a:ext cx="1234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Validation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6167575" y="1383375"/>
            <a:ext cx="86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Test</a:t>
            </a:r>
            <a:endParaRPr b="1" sz="1800">
              <a:solidFill>
                <a:srgbClr val="212121"/>
              </a:solidFill>
            </a:endParaRPr>
          </a:p>
        </p:txBody>
      </p:sp>
      <p:cxnSp>
        <p:nvCxnSpPr>
          <p:cNvPr id="176" name="Google Shape;176;p24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313" y="1879875"/>
            <a:ext cx="3355314" cy="28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401" y="1879875"/>
            <a:ext cx="3406739" cy="288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Strong Baseline - Performance</a:t>
            </a:r>
            <a:endParaRPr sz="2800">
              <a:solidFill>
                <a:srgbClr val="212121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2028363" y="1375586"/>
            <a:ext cx="1234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Validation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6326788" y="1375577"/>
            <a:ext cx="860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Test</a:t>
            </a:r>
            <a:endParaRPr b="1" sz="1800">
              <a:solidFill>
                <a:srgbClr val="212121"/>
              </a:solidFill>
            </a:endParaRPr>
          </a:p>
        </p:txBody>
      </p:sp>
      <p:cxnSp>
        <p:nvCxnSpPr>
          <p:cNvPr id="186" name="Google Shape;186;p25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338" y="1963877"/>
            <a:ext cx="3495288" cy="287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025" y="1963886"/>
            <a:ext cx="3377208" cy="287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0B5394"/>
                </a:solidFill>
              </a:rPr>
              <a:t>Distil</a:t>
            </a:r>
            <a:r>
              <a:rPr b="1" lang="en" sz="2800">
                <a:solidFill>
                  <a:srgbClr val="0B5394"/>
                </a:solidFill>
              </a:rPr>
              <a:t>BERT</a:t>
            </a:r>
            <a:r>
              <a:rPr b="1" lang="en" sz="1800">
                <a:solidFill>
                  <a:schemeClr val="accent2"/>
                </a:solidFill>
              </a:rPr>
              <a:t> </a:t>
            </a:r>
            <a:endParaRPr sz="2800">
              <a:solidFill>
                <a:srgbClr val="212121"/>
              </a:solidFill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387900" y="1489825"/>
            <a:ext cx="75612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Base DistilBERT model</a:t>
            </a:r>
            <a:br>
              <a:rPr lang="en" sz="1800">
                <a:solidFill>
                  <a:srgbClr val="212121"/>
                </a:solidFill>
              </a:rPr>
            </a:br>
            <a:r>
              <a:rPr lang="en" sz="1800">
                <a:solidFill>
                  <a:srgbClr val="212121"/>
                </a:solidFill>
              </a:rPr>
              <a:t>	- small size, faster runtime (using Colab GPUs) than vanilla BERT</a:t>
            </a:r>
            <a:br>
              <a:rPr lang="en" sz="1800">
                <a:solidFill>
                  <a:srgbClr val="212121"/>
                </a:solidFill>
              </a:rPr>
            </a:b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Converted the genres to numerical labels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Employed batch tokenization (batch size of 100) to tokenize the input data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Conducted the training process over 3 epochs</a:t>
            </a:r>
            <a:endParaRPr sz="1800">
              <a:solidFill>
                <a:srgbClr val="21212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Printed loss every 5000 batches and added checkpoints every 5000 steps to save progress in case of a session crash</a:t>
            </a:r>
            <a:endParaRPr>
              <a:solidFill>
                <a:srgbClr val="212121"/>
              </a:solidFill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9888" l="2561" r="81419" t="49997"/>
          <a:stretch/>
        </p:blipFill>
        <p:spPr>
          <a:xfrm>
            <a:off x="7673100" y="93509"/>
            <a:ext cx="1408527" cy="2063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6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Vanilla BERT</a:t>
            </a:r>
            <a:endParaRPr sz="2800">
              <a:solidFill>
                <a:srgbClr val="212121"/>
              </a:solidFill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387900" y="1489825"/>
            <a:ext cx="71559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S</a:t>
            </a:r>
            <a:r>
              <a:rPr lang="en" sz="1800">
                <a:solidFill>
                  <a:srgbClr val="212121"/>
                </a:solidFill>
              </a:rPr>
              <a:t>tate-of-the-art transformer-based model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Pre-trained embeddings &amp; attention mechanism </a:t>
            </a:r>
            <a:endParaRPr sz="1800">
              <a:solidFill>
                <a:srgbClr val="21212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 sz="1800">
                <a:solidFill>
                  <a:srgbClr val="212121"/>
                </a:solidFill>
              </a:rPr>
              <a:t>Make it well-suited for understanding the context &amp; nuances in song lyrics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Longer training time but significant improvement in overall accuracy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Employed batch tokenization (batch size of 100) to tokenize the input data &amp; conducted the training process over 3 epochs, as earlier</a:t>
            </a:r>
            <a:endParaRPr sz="1800">
              <a:solidFill>
                <a:srgbClr val="212121"/>
              </a:solidFill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9278" l="78493" r="2362" t="50607"/>
          <a:stretch/>
        </p:blipFill>
        <p:spPr>
          <a:xfrm>
            <a:off x="7294400" y="145450"/>
            <a:ext cx="1683302" cy="2063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7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RoBERTa</a:t>
            </a:r>
            <a:endParaRPr sz="2800">
              <a:solidFill>
                <a:srgbClr val="212121"/>
              </a:solidFill>
            </a:endParaRPr>
          </a:p>
        </p:txBody>
      </p:sp>
      <p:cxnSp>
        <p:nvCxnSpPr>
          <p:cNvPr id="210" name="Google Shape;210;p28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8"/>
          <p:cNvSpPr txBox="1"/>
          <p:nvPr/>
        </p:nvSpPr>
        <p:spPr>
          <a:xfrm>
            <a:off x="2499200" y="1359075"/>
            <a:ext cx="63330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Robustly optimized BERT approach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RoBERTa's training is more computationally efficient than vanilla BERT</a:t>
            </a:r>
            <a:endParaRPr sz="1800">
              <a:solidFill>
                <a:srgbClr val="21212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○"/>
            </a:pPr>
            <a:r>
              <a:rPr lang="en" sz="1800">
                <a:solidFill>
                  <a:srgbClr val="212121"/>
                </a:solidFill>
              </a:rPr>
              <a:t>removal of the next sentence prediction task + larger mini-batches contribute to faster convergence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Accommodates longer input sequences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Easy to use &amp; fine-tune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Used 10k of 212k entries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Added </a:t>
            </a:r>
            <a:r>
              <a:rPr lang="en" sz="1800">
                <a:solidFill>
                  <a:schemeClr val="accent2"/>
                </a:solidFill>
              </a:rPr>
              <a:t>tf-idf</a:t>
            </a:r>
            <a:r>
              <a:rPr lang="en" sz="1800">
                <a:solidFill>
                  <a:srgbClr val="212121"/>
                </a:solidFill>
              </a:rPr>
              <a:t> feature</a:t>
            </a:r>
            <a:endParaRPr sz="1800">
              <a:solidFill>
                <a:srgbClr val="212121"/>
              </a:solidFill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9063"/>
            <a:ext cx="2092675" cy="181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Vanilla BERT - Performance</a:t>
            </a:r>
            <a:endParaRPr sz="2800">
              <a:solidFill>
                <a:srgbClr val="212121"/>
              </a:solidFill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462802" y="1349628"/>
            <a:ext cx="1147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Training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3263800" y="1375586"/>
            <a:ext cx="1234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Validation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6877713" y="1375577"/>
            <a:ext cx="860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Test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176650" y="1963875"/>
            <a:ext cx="23484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1/3</a:t>
            </a:r>
            <a:endParaRPr b="1"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Average training loss: 1.8913040985313117</a:t>
            </a:r>
            <a:endParaRPr b="1"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Validation Accuracy after epoch 1: 0.3739</a:t>
            </a:r>
            <a:b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1"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2/3</a:t>
            </a:r>
            <a:endParaRPr b="1"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Average training loss: 1.5172663913754856</a:t>
            </a:r>
            <a:endParaRPr b="1"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Validation Accuracy after epoch 2: 0.4306</a:t>
            </a:r>
            <a:b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1"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3/3</a:t>
            </a:r>
            <a:endParaRPr b="1"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Average training loss: 1.1197702007842998</a:t>
            </a:r>
            <a:endParaRPr b="1"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Validation Accuracy after epoch 3: 0.4422</a:t>
            </a:r>
            <a:endParaRPr b="1"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Training complete.</a:t>
            </a:r>
            <a:endParaRPr b="1"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650" y="1963875"/>
            <a:ext cx="3292818" cy="27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225" y="1963875"/>
            <a:ext cx="3367374" cy="2763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9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RoBERTa- Performance</a:t>
            </a:r>
            <a:endParaRPr sz="2800">
              <a:solidFill>
                <a:srgbClr val="212121"/>
              </a:solidFill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462802" y="1349628"/>
            <a:ext cx="1147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Training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3536063" y="1375586"/>
            <a:ext cx="1234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Validation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7041713" y="1375577"/>
            <a:ext cx="860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Test</a:t>
            </a:r>
            <a:endParaRPr b="1" sz="1800">
              <a:solidFill>
                <a:srgbClr val="212121"/>
              </a:solidFill>
            </a:endParaRPr>
          </a:p>
        </p:txBody>
      </p:sp>
      <p:cxnSp>
        <p:nvCxnSpPr>
          <p:cNvPr id="233" name="Google Shape;233;p30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473" y="2113075"/>
            <a:ext cx="2763700" cy="24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5" y="2113075"/>
            <a:ext cx="2620550" cy="21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825" y="1963875"/>
            <a:ext cx="3038212" cy="266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0B5394"/>
                </a:solidFill>
              </a:rPr>
              <a:t>DistilBERT (tf-idf)</a:t>
            </a:r>
            <a:endParaRPr b="1" sz="2820">
              <a:solidFill>
                <a:srgbClr val="0B5394"/>
              </a:solidFill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462802" y="1349628"/>
            <a:ext cx="1147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Training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3536063" y="1375586"/>
            <a:ext cx="1234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Validation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7041713" y="1375577"/>
            <a:ext cx="860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Test</a:t>
            </a:r>
            <a:endParaRPr b="1" sz="1800">
              <a:solidFill>
                <a:srgbClr val="212121"/>
              </a:solidFill>
            </a:endParaRPr>
          </a:p>
        </p:txBody>
      </p:sp>
      <p:cxnSp>
        <p:nvCxnSpPr>
          <p:cNvPr id="245" name="Google Shape;245;p31"/>
          <p:cNvCxnSpPr/>
          <p:nvPr/>
        </p:nvCxnSpPr>
        <p:spPr>
          <a:xfrm>
            <a:off x="48587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175" y="1874225"/>
            <a:ext cx="2817400" cy="261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720" y="1874225"/>
            <a:ext cx="2717904" cy="26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" y="2371713"/>
            <a:ext cx="2492175" cy="16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Our Aim</a:t>
            </a:r>
            <a:endParaRPr b="1" sz="2800">
              <a:solidFill>
                <a:srgbClr val="0B5394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715107" y="1234270"/>
            <a:ext cx="57138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73763"/>
                </a:solidFill>
              </a:rPr>
              <a:t>To develop a music genre classification system leveraging an LLM</a:t>
            </a:r>
            <a:endParaRPr sz="1800">
              <a:solidFill>
                <a:srgbClr val="073763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3764" r="20781" t="0"/>
          <a:stretch/>
        </p:blipFill>
        <p:spPr>
          <a:xfrm>
            <a:off x="3534416" y="2154745"/>
            <a:ext cx="2511600" cy="215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0B5394"/>
                </a:solidFill>
              </a:rPr>
              <a:t>RoBERTa </a:t>
            </a:r>
            <a:r>
              <a:rPr b="1" lang="en" sz="2820">
                <a:solidFill>
                  <a:srgbClr val="0B5394"/>
                </a:solidFill>
              </a:rPr>
              <a:t>(tf-idf)</a:t>
            </a:r>
            <a:endParaRPr b="1" sz="2820">
              <a:solidFill>
                <a:srgbClr val="0B5394"/>
              </a:solidFill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462802" y="1349628"/>
            <a:ext cx="1147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Training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3536063" y="1375586"/>
            <a:ext cx="1234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Validation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7041713" y="1375577"/>
            <a:ext cx="860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Test</a:t>
            </a:r>
            <a:endParaRPr b="1" sz="1800">
              <a:solidFill>
                <a:srgbClr val="212121"/>
              </a:solidFill>
            </a:endParaRPr>
          </a:p>
        </p:txBody>
      </p:sp>
      <p:cxnSp>
        <p:nvCxnSpPr>
          <p:cNvPr id="257" name="Google Shape;257;p32"/>
          <p:cNvCxnSpPr/>
          <p:nvPr/>
        </p:nvCxnSpPr>
        <p:spPr>
          <a:xfrm>
            <a:off x="48587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0" y="1963875"/>
            <a:ext cx="2568875" cy="18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313" y="2032325"/>
            <a:ext cx="3013956" cy="24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6150" y="1989825"/>
            <a:ext cx="3094750" cy="249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0B5394"/>
                </a:solidFill>
              </a:rPr>
              <a:t>Ro</a:t>
            </a:r>
            <a:r>
              <a:rPr b="1" lang="en" sz="2820">
                <a:solidFill>
                  <a:srgbClr val="0B5394"/>
                </a:solidFill>
              </a:rPr>
              <a:t>BERTa (sentiment analysis)</a:t>
            </a:r>
            <a:endParaRPr b="1" sz="2820">
              <a:solidFill>
                <a:srgbClr val="0B5394"/>
              </a:solidFill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978177" y="1373978"/>
            <a:ext cx="1147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Training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954738" y="1375586"/>
            <a:ext cx="1234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Validation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7220988" y="1375577"/>
            <a:ext cx="860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Test</a:t>
            </a:r>
            <a:endParaRPr b="1" sz="1800">
              <a:solidFill>
                <a:srgbClr val="212121"/>
              </a:solidFill>
            </a:endParaRPr>
          </a:p>
        </p:txBody>
      </p:sp>
      <p:cxnSp>
        <p:nvCxnSpPr>
          <p:cNvPr id="269" name="Google Shape;269;p33"/>
          <p:cNvCxnSpPr/>
          <p:nvPr/>
        </p:nvCxnSpPr>
        <p:spPr>
          <a:xfrm>
            <a:off x="48587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699" y="1963875"/>
            <a:ext cx="2679000" cy="24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500" y="1963876"/>
            <a:ext cx="2679000" cy="262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73028"/>
            <a:ext cx="2799350" cy="1877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0B5394"/>
                </a:solidFill>
              </a:rPr>
              <a:t>DistilBERT (sentiment analysis)</a:t>
            </a:r>
            <a:endParaRPr b="1" sz="2820">
              <a:solidFill>
                <a:srgbClr val="0B5394"/>
              </a:solidFill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911852" y="1349628"/>
            <a:ext cx="1147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Training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3954738" y="1375586"/>
            <a:ext cx="1234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Validation</a:t>
            </a:r>
            <a:endParaRPr b="1" sz="1800">
              <a:solidFill>
                <a:srgbClr val="212121"/>
              </a:solidFill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7265763" y="1375577"/>
            <a:ext cx="860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Test</a:t>
            </a:r>
            <a:endParaRPr b="1" sz="1800">
              <a:solidFill>
                <a:srgbClr val="212121"/>
              </a:solidFill>
            </a:endParaRPr>
          </a:p>
        </p:txBody>
      </p:sp>
      <p:cxnSp>
        <p:nvCxnSpPr>
          <p:cNvPr id="281" name="Google Shape;281;p34"/>
          <p:cNvCxnSpPr/>
          <p:nvPr/>
        </p:nvCxnSpPr>
        <p:spPr>
          <a:xfrm>
            <a:off x="48587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75" y="2385150"/>
            <a:ext cx="2709850" cy="1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736" y="1989825"/>
            <a:ext cx="2894525" cy="26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299" y="1963875"/>
            <a:ext cx="2785352" cy="25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0B5394"/>
                </a:solidFill>
              </a:rPr>
              <a:t>Error Analysis</a:t>
            </a:r>
            <a:r>
              <a:rPr b="1" lang="en" sz="1800">
                <a:solidFill>
                  <a:schemeClr val="accent2"/>
                </a:solidFill>
              </a:rPr>
              <a:t> </a:t>
            </a:r>
            <a:endParaRPr sz="2800">
              <a:solidFill>
                <a:srgbClr val="212121"/>
              </a:solidFill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387900" y="1489825"/>
            <a:ext cx="75612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b="1" lang="en">
                <a:solidFill>
                  <a:srgbClr val="212121"/>
                </a:solidFill>
              </a:rPr>
              <a:t>Genre overlap in lyrical themes</a:t>
            </a:r>
            <a:endParaRPr b="1"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Rock, Indie, Pop, Country and Folk. This overlap might be causing confusion for the model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b="1" lang="en">
                <a:solidFill>
                  <a:srgbClr val="212121"/>
                </a:solidFill>
              </a:rPr>
              <a:t>Common style/mood conveyed by lyrics</a:t>
            </a:r>
            <a:endParaRPr b="1"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Genres like Metal and Electronic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Jazz and Country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Metal and Folk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Metal and Electronic</a:t>
            </a:r>
            <a:endParaRPr>
              <a:solidFill>
                <a:srgbClr val="21212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b="1" lang="en">
                <a:solidFill>
                  <a:srgbClr val="212121"/>
                </a:solidFill>
              </a:rPr>
              <a:t>Ambiguity in Rock leading to its misclassification</a:t>
            </a:r>
            <a:endParaRPr b="1"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Rock is a broad genre with considerable overlap with other genres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 rotWithShape="1">
          <a:blip r:embed="rId3">
            <a:alphaModFix/>
          </a:blip>
          <a:srcRect b="55894" l="81299" r="2681" t="3991"/>
          <a:stretch/>
        </p:blipFill>
        <p:spPr>
          <a:xfrm>
            <a:off x="7673100" y="93509"/>
            <a:ext cx="1408527" cy="2063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5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/>
        </p:nvSpPr>
        <p:spPr>
          <a:xfrm>
            <a:off x="2104500" y="1556550"/>
            <a:ext cx="4935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B5394"/>
                </a:solidFill>
              </a:rPr>
              <a:t>Thank you!</a:t>
            </a:r>
            <a:endParaRPr b="1"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Why classify songs?</a:t>
            </a:r>
            <a:endParaRPr sz="2800">
              <a:solidFill>
                <a:srgbClr val="21212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87900" y="1489825"/>
            <a:ext cx="8368200" cy="3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</a:rPr>
              <a:t>We love  </a:t>
            </a:r>
            <a:endParaRPr b="1" sz="1500">
              <a:solidFill>
                <a:srgbClr val="21212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</a:rPr>
              <a:t>listening to different music genres &amp; working with large language models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</a:rPr>
              <a:t>We hate </a:t>
            </a:r>
            <a:endParaRPr b="1" sz="1500">
              <a:solidFill>
                <a:srgbClr val="21212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</a:rPr>
              <a:t>listening to a brand new song but not being able to properly search for similar songs/artists afterwards &amp; Spotify’s lack of song-specific genre labeling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</a:rPr>
              <a:t>We want </a:t>
            </a:r>
            <a:endParaRPr b="1" sz="1500">
              <a:solidFill>
                <a:srgbClr val="21212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>
                <a:solidFill>
                  <a:srgbClr val="212121"/>
                </a:solidFill>
              </a:rPr>
              <a:t>to create an enhanced music recommendation system</a:t>
            </a:r>
            <a:br>
              <a:rPr lang="en" sz="1500">
                <a:solidFill>
                  <a:srgbClr val="212121"/>
                </a:solidFill>
              </a:rPr>
            </a:br>
            <a:r>
              <a:rPr lang="en" sz="1500">
                <a:solidFill>
                  <a:srgbClr val="212121"/>
                </a:solidFill>
              </a:rPr>
              <a:t>&amp; build a model that accurately predicts music genres based on song lyrics, bridging the gap between text analysis and music classification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215625" y="1552223"/>
            <a:ext cx="250800" cy="2346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11" y="2197814"/>
            <a:ext cx="332475" cy="3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8734" l="0" r="3762" t="0"/>
          <a:stretch/>
        </p:blipFill>
        <p:spPr>
          <a:xfrm>
            <a:off x="1296625" y="3142561"/>
            <a:ext cx="332475" cy="340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CIS 5300 and Us</a:t>
            </a:r>
            <a:endParaRPr b="1" sz="2800">
              <a:solidFill>
                <a:srgbClr val="0B5394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407374" y="2937085"/>
            <a:ext cx="1884900" cy="18882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4764565" y="3796569"/>
            <a:ext cx="1302000" cy="612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Understanding Context and Semantics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(of lyrics)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5" name="Google Shape;85;p16"/>
          <p:cNvGrpSpPr/>
          <p:nvPr/>
        </p:nvGrpSpPr>
        <p:grpSpPr>
          <a:xfrm>
            <a:off x="2879728" y="2937135"/>
            <a:ext cx="1884853" cy="1888102"/>
            <a:chOff x="3611776" y="414352"/>
            <a:chExt cx="2166000" cy="2166000"/>
          </a:xfrm>
        </p:grpSpPr>
        <p:sp>
          <p:nvSpPr>
            <p:cNvPr id="86" name="Google Shape;86;p16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3946718" y="1400223"/>
              <a:ext cx="1496100" cy="7029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Multimodality</a:t>
              </a:r>
              <a:b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(textual lyrics + audio features like tempo)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" name="Google Shape;88;p16"/>
          <p:cNvGrpSpPr/>
          <p:nvPr/>
        </p:nvGrpSpPr>
        <p:grpSpPr>
          <a:xfrm>
            <a:off x="2587765" y="1676034"/>
            <a:ext cx="1884853" cy="1888102"/>
            <a:chOff x="2702876" y="2032864"/>
            <a:chExt cx="2166000" cy="2166000"/>
          </a:xfrm>
        </p:grpSpPr>
        <p:sp>
          <p:nvSpPr>
            <p:cNvPr id="89" name="Google Shape;89;p16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2855293" y="2834732"/>
              <a:ext cx="1303500" cy="7029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Transformers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(BERT is a transformer-</a:t>
              </a:r>
              <a:b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based model)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" name="Google Shape;91;p16"/>
          <p:cNvGrpSpPr/>
          <p:nvPr/>
        </p:nvGrpSpPr>
        <p:grpSpPr>
          <a:xfrm>
            <a:off x="4671390" y="1769302"/>
            <a:ext cx="1884853" cy="1888102"/>
            <a:chOff x="4562258" y="2032864"/>
            <a:chExt cx="2166000" cy="2166000"/>
          </a:xfrm>
        </p:grpSpPr>
        <p:sp>
          <p:nvSpPr>
            <p:cNvPr id="92" name="Google Shape;92;p16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5172273" y="2917021"/>
              <a:ext cx="1416600" cy="702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Fine-tuning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BERT &amp; other LLMs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" name="Google Shape;94;p16"/>
          <p:cNvGrpSpPr/>
          <p:nvPr/>
        </p:nvGrpSpPr>
        <p:grpSpPr>
          <a:xfrm>
            <a:off x="3723977" y="1095786"/>
            <a:ext cx="1884853" cy="1888102"/>
            <a:chOff x="3611776" y="414352"/>
            <a:chExt cx="2166000" cy="2166000"/>
          </a:xfrm>
        </p:grpSpPr>
        <p:sp>
          <p:nvSpPr>
            <p:cNvPr id="95" name="Google Shape;95;p16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Large Language Models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7" name="Google Shape;97;p16"/>
          <p:cNvSpPr/>
          <p:nvPr/>
        </p:nvSpPr>
        <p:spPr>
          <a:xfrm>
            <a:off x="4135419" y="2431065"/>
            <a:ext cx="1066800" cy="106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4255725" y="2778021"/>
            <a:ext cx="883800" cy="374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Application of NLP Concepts</a:t>
            </a:r>
            <a:endParaRPr b="1" sz="10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6362700" y="2899450"/>
            <a:ext cx="1808100" cy="1256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3425550" y="2792500"/>
            <a:ext cx="2123100" cy="1470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810498" y="3006425"/>
            <a:ext cx="1808100" cy="1256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The Process</a:t>
            </a:r>
            <a:endParaRPr sz="2800">
              <a:solidFill>
                <a:srgbClr val="212121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387900" y="1615213"/>
            <a:ext cx="6771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12121"/>
                </a:solidFill>
              </a:rPr>
              <a:t>Fine-tune the model architecture with a dataset of song lyrics to predict the genre of songs</a:t>
            </a:r>
            <a:endParaRPr b="1" sz="1800">
              <a:solidFill>
                <a:srgbClr val="212121"/>
              </a:solidFill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24107" r="24533" t="0"/>
          <a:stretch/>
        </p:blipFill>
        <p:spPr>
          <a:xfrm>
            <a:off x="7076401" y="87500"/>
            <a:ext cx="2018700" cy="221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727350" y="3070450"/>
            <a:ext cx="1953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Input: </a:t>
            </a:r>
            <a:b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song lyrics as text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049730" y="2792500"/>
            <a:ext cx="24003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Model :</a:t>
            </a:r>
            <a:b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understands the contextual nuances in lyrics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109827" y="2957950"/>
            <a:ext cx="18531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Output: </a:t>
            </a: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genre predictions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" name="Google Shape;113;p17"/>
          <p:cNvCxnSpPr/>
          <p:nvPr/>
        </p:nvCxnSpPr>
        <p:spPr>
          <a:xfrm>
            <a:off x="2701732" y="3527650"/>
            <a:ext cx="571500" cy="8700"/>
          </a:xfrm>
          <a:prstGeom prst="straightConnector1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" name="Google Shape;114;p17"/>
          <p:cNvCxnSpPr/>
          <p:nvPr/>
        </p:nvCxnSpPr>
        <p:spPr>
          <a:xfrm>
            <a:off x="5669927" y="3527650"/>
            <a:ext cx="571500" cy="8700"/>
          </a:xfrm>
          <a:prstGeom prst="straightConnector1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Our Dataset</a:t>
            </a:r>
            <a:endParaRPr sz="2800">
              <a:solidFill>
                <a:srgbClr val="212121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387900" y="1448250"/>
            <a:ext cx="42690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12121"/>
                </a:solidFill>
              </a:rPr>
              <a:t>290k entries (212k English entries)</a:t>
            </a:r>
            <a:endParaRPr sz="1800">
              <a:solidFill>
                <a:srgbClr val="212121"/>
              </a:solidFill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5" y="2296380"/>
            <a:ext cx="5521551" cy="27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5730475" y="3367109"/>
            <a:ext cx="26496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1800">
                <a:solidFill>
                  <a:srgbClr val="212121"/>
                </a:solidFill>
              </a:rPr>
              <a:t>Columns</a:t>
            </a:r>
            <a:r>
              <a:rPr lang="en" sz="1800">
                <a:solidFill>
                  <a:srgbClr val="212121"/>
                </a:solidFill>
              </a:rPr>
              <a:t>: Lyrics, Genre</a:t>
            </a:r>
            <a:endParaRPr sz="1800">
              <a:solidFill>
                <a:srgbClr val="212121"/>
              </a:solidFill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5730480" y="3834184"/>
            <a:ext cx="31257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1800">
                <a:solidFill>
                  <a:srgbClr val="212121"/>
                </a:solidFill>
              </a:rPr>
              <a:t>Source</a:t>
            </a:r>
            <a:r>
              <a:rPr lang="en" sz="1800">
                <a:solidFill>
                  <a:srgbClr val="212121"/>
                </a:solidFill>
              </a:rPr>
              <a:t>:</a:t>
            </a:r>
            <a:br>
              <a:rPr lang="en" sz="1800">
                <a:solidFill>
                  <a:srgbClr val="212121"/>
                </a:solidFill>
              </a:rPr>
            </a:br>
            <a:r>
              <a:rPr lang="en" sz="1800">
                <a:solidFill>
                  <a:srgbClr val="212121"/>
                </a:solidFill>
              </a:rPr>
              <a:t>Multilingual Lyrics for Genre Classification </a:t>
            </a:r>
            <a:r>
              <a:rPr lang="en" sz="1800" u="sng">
                <a:solidFill>
                  <a:srgbClr val="4DD0E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(kaggle.com)</a:t>
            </a:r>
            <a:endParaRPr sz="1800">
              <a:solidFill>
                <a:srgbClr val="212121"/>
              </a:solidFill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475" y="24982"/>
            <a:ext cx="3349150" cy="309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8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Data Preparation</a:t>
            </a:r>
            <a:endParaRPr sz="2800">
              <a:solidFill>
                <a:srgbClr val="212121"/>
              </a:solidFill>
            </a:endParaRPr>
          </a:p>
        </p:txBody>
      </p:sp>
      <p:cxnSp>
        <p:nvCxnSpPr>
          <p:cNvPr id="132" name="Google Shape;132;p19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9"/>
          <p:cNvSpPr txBox="1"/>
          <p:nvPr/>
        </p:nvSpPr>
        <p:spPr>
          <a:xfrm>
            <a:off x="311700" y="1212525"/>
            <a:ext cx="8214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Genre distribution unbalanced can overfit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Sample equal amount of entries for each genre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Train_df: sampled 10k entries (~1k per genre)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25" y="2903125"/>
            <a:ext cx="2560050" cy="1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00" y="2903125"/>
            <a:ext cx="3630355" cy="1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Evaluation</a:t>
            </a:r>
            <a:endParaRPr sz="2800">
              <a:solidFill>
                <a:srgbClr val="212121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387900" y="1489825"/>
            <a:ext cx="71559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b="1" lang="en" sz="1800">
                <a:solidFill>
                  <a:srgbClr val="212121"/>
                </a:solidFill>
              </a:rPr>
              <a:t>Input:</a:t>
            </a:r>
            <a:r>
              <a:rPr lang="en" sz="1800">
                <a:solidFill>
                  <a:srgbClr val="212121"/>
                </a:solidFill>
              </a:rPr>
              <a:t> predicted labels for each song, actual labels for each song, list of all possible genres. 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n" sz="1800">
                <a:solidFill>
                  <a:srgbClr val="212121"/>
                </a:solidFill>
              </a:rPr>
              <a:t>Calculate the </a:t>
            </a:r>
            <a:r>
              <a:rPr i="1" lang="en" sz="1800">
                <a:solidFill>
                  <a:srgbClr val="212121"/>
                </a:solidFill>
              </a:rPr>
              <a:t>precision, recall, </a:t>
            </a:r>
            <a:r>
              <a:rPr lang="en" sz="1800">
                <a:solidFill>
                  <a:srgbClr val="212121"/>
                </a:solidFill>
              </a:rPr>
              <a:t>and</a:t>
            </a:r>
            <a:r>
              <a:rPr i="1" lang="en" sz="1800">
                <a:solidFill>
                  <a:srgbClr val="212121"/>
                </a:solidFill>
              </a:rPr>
              <a:t> F1-score per genre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b="1" lang="en" sz="1800">
                <a:solidFill>
                  <a:srgbClr val="212121"/>
                </a:solidFill>
              </a:rPr>
              <a:t>Output:</a:t>
            </a:r>
            <a:r>
              <a:rPr lang="en" sz="1800">
                <a:solidFill>
                  <a:srgbClr val="212121"/>
                </a:solidFill>
              </a:rPr>
              <a:t> </a:t>
            </a:r>
            <a:endParaRPr sz="1800">
              <a:solidFill>
                <a:srgbClr val="21212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Percent accuracy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Precision, recall, F1-score per genre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Macro precision, recall and F1-score across all genres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Weighted Average precision, recall and F1-score across all genres</a:t>
            </a:r>
            <a:endParaRPr>
              <a:solidFill>
                <a:srgbClr val="212121"/>
              </a:solidFill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125" y="2571750"/>
            <a:ext cx="1427050" cy="211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0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Anderson Neisse. Song lyrics from 6 musical genres, Nov 2019.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50% English songs (3 genres)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7580 songs in dataset that were labelled under more than one class.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120k oversampled training entries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Explored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Baseline: Logistic Regression with Glove Embedding Average (0.64)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LSTM with Balanced Dataset and Multiple Correct Genres (0.68)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Bi-directional LSTM with Balanced Dataset (0.55)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250" y="3172325"/>
            <a:ext cx="2306424" cy="17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</a:rPr>
              <a:t>Past Approaches</a:t>
            </a:r>
            <a:endParaRPr sz="2800">
              <a:solidFill>
                <a:srgbClr val="212121"/>
              </a:solidFill>
            </a:endParaRPr>
          </a:p>
        </p:txBody>
      </p:sp>
      <p:cxnSp>
        <p:nvCxnSpPr>
          <p:cNvPr id="151" name="Google Shape;151;p21"/>
          <p:cNvCxnSpPr/>
          <p:nvPr/>
        </p:nvCxnSpPr>
        <p:spPr>
          <a:xfrm>
            <a:off x="522725" y="1115125"/>
            <a:ext cx="9990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